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verage" pitchFamily="2" charset="0"/>
      <p:regular r:id="rId24"/>
    </p:embeddedFont>
    <p:embeddedFont>
      <p:font typeface="Oswald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E642A9-1EE6-41B0-874D-86F7EBE942D9}">
  <a:tblStyle styleId="{40E642A9-1EE6-41B0-874D-86F7EBE942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317e2f42c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317e2f42c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317e2f42c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317e2f42c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31ab32f6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31ab32f66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31922e14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31922e14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334f8069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334f8069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317e2f42c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317e2f42c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31922e14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31922e14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31ab32f6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31ab32f6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334f8069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334f8069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31922e14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31922e14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31922e14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31922e14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31ab32f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31ab32f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334f80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334f80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31ab32f6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31ab32f6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31ab32f6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31ab32f6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31922e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31922e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31ab32f6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31ab32f66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31ab32f66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31ab32f66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31922e14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31922e14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317e2f42c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317e2f42c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32750" y="953700"/>
            <a:ext cx="8878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 dirty="0"/>
              <a:t>Optimizing Dillard’s Expansion: </a:t>
            </a:r>
            <a:endParaRPr sz="362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 dirty="0"/>
              <a:t>Using Sales Data and Consulting-Backed Estimation to Select the Next Local Store Location(s)</a:t>
            </a:r>
            <a:endParaRPr sz="362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4"/>
            <a:ext cx="7801500" cy="13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MLDS 400 Group 5 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Xiyi Lin, Omar Shatrat, Fanqi Song, Tianyu Wu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EDA: Profit Margins (PM)</a:t>
            </a:r>
            <a:endParaRPr sz="2800"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311700" y="1508475"/>
            <a:ext cx="4599300" cy="27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 metric that delineates the disparity between retail price and cost</a:t>
            </a:r>
            <a:endParaRPr sz="2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rgbClr val="EA9999"/>
              </a:buClr>
              <a:buSzPts val="2000"/>
              <a:buChar char="●"/>
            </a:pPr>
            <a:r>
              <a:rPr lang="en" sz="2000" dirty="0">
                <a:solidFill>
                  <a:srgbClr val="EA9999"/>
                </a:solidFill>
              </a:rPr>
              <a:t>PM =  (Retail Price - Cost) / Cost</a:t>
            </a:r>
            <a:endParaRPr sz="20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 dirty="0"/>
              <a:t>Insight: a significant store presence, efficient cost management, and well-executed pricing strategies</a:t>
            </a:r>
            <a:endParaRPr sz="2000" dirty="0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600" y="70025"/>
            <a:ext cx="3550225" cy="2002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" name="Google Shape;148;p22"/>
          <p:cNvGraphicFramePr/>
          <p:nvPr/>
        </p:nvGraphicFramePr>
        <p:xfrm>
          <a:off x="5500600" y="2170125"/>
          <a:ext cx="3550225" cy="2743020"/>
        </p:xfrm>
        <a:graphic>
          <a:graphicData uri="http://schemas.openxmlformats.org/drawingml/2006/table">
            <a:tbl>
              <a:tblPr>
                <a:noFill/>
                <a:tableStyleId>{40E642A9-1EE6-41B0-874D-86F7EBE942D9}</a:tableStyleId>
              </a:tblPr>
              <a:tblGrid>
                <a:gridCol w="164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Top 5 Cities with the highest PM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Arkansas</a:t>
                      </a: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(AR)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Oklahoma (</a:t>
                      </a: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OK)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Ohio (OH)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Texas </a:t>
                      </a: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(TX)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Tennessee (TN)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107474" y="1034960"/>
            <a:ext cx="4784100" cy="40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Char char="●"/>
            </a:pPr>
            <a:r>
              <a:rPr lang="en" sz="2000" b="1" dirty="0">
                <a:solidFill>
                  <a:srgbClr val="EA9999"/>
                </a:solidFill>
              </a:rPr>
              <a:t>Average Cost of Goods Sold (COGS) per Item Sold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000" dirty="0"/>
              <a:t>Indicating profitability by balancing sales with production costs. Lower values signify efficient sales generation with minimized production expenses.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999"/>
              </a:buClr>
              <a:buSzPts val="2000"/>
              <a:buChar char="●"/>
            </a:pPr>
            <a:r>
              <a:rPr lang="en" sz="2000" b="1" dirty="0">
                <a:solidFill>
                  <a:srgbClr val="EA9999"/>
                </a:solidFill>
              </a:rPr>
              <a:t>MoM Growth</a:t>
            </a:r>
            <a:endParaRPr sz="2000" b="1" dirty="0">
              <a:solidFill>
                <a:srgbClr val="EA999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Calculating the percentage change in gross profit from the previous month. A positive MoM Gross Profit Growth indicates an increase in </a:t>
            </a:r>
            <a:r>
              <a:rPr lang="en" sz="2000" dirty="0">
                <a:sym typeface="Times New Roman"/>
              </a:rPr>
              <a:t>gross profit.</a:t>
            </a:r>
            <a:endParaRPr sz="2000"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5072932" y="1623575"/>
            <a:ext cx="3980492" cy="27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000"/>
              <a:buChar char="●"/>
            </a:pPr>
            <a:r>
              <a:rPr lang="en" sz="2000" b="1" dirty="0">
                <a:solidFill>
                  <a:srgbClr val="EA9999"/>
                </a:solidFill>
              </a:rPr>
              <a:t>Return Percentage</a:t>
            </a:r>
            <a:endParaRPr sz="2000" b="1" dirty="0">
              <a:solidFill>
                <a:srgbClr val="EA999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000" dirty="0"/>
              <a:t>Expressing the </a:t>
            </a:r>
            <a:r>
              <a:rPr lang="en" sz="2000" b="1" i="1" dirty="0"/>
              <a:t>proportion of sales revenue returned</a:t>
            </a:r>
            <a:r>
              <a:rPr lang="en" sz="2000" dirty="0"/>
              <a:t> to the business as product returns. A higher percentage implies a larger share of sales being returned.</a:t>
            </a:r>
            <a:endParaRPr sz="2000" dirty="0">
              <a:solidFill>
                <a:srgbClr val="EA9999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697" y="243112"/>
            <a:ext cx="1434149" cy="11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1;p24">
            <a:extLst>
              <a:ext uri="{FF2B5EF4-FFF2-40B4-BE49-F238E27FC236}">
                <a16:creationId xmlns:a16="http://schemas.microsoft.com/office/drawing/2014/main" id="{49AE7E8E-19AB-167B-0FE6-A52EE75E1E8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buSzPts val="990"/>
            </a:pPr>
            <a:r>
              <a:rPr lang="en-US" sz="2800" dirty="0"/>
              <a:t>Feature Selection and Engineering: KPIs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Feature Engineering: KPIs</a:t>
            </a:r>
            <a:endParaRPr sz="2800"/>
          </a:p>
        </p:txBody>
      </p:sp>
      <p:sp>
        <p:nvSpPr>
          <p:cNvPr id="162" name="Google Shape;162;p24"/>
          <p:cNvSpPr txBox="1"/>
          <p:nvPr/>
        </p:nvSpPr>
        <p:spPr>
          <a:xfrm>
            <a:off x="1053525" y="3783750"/>
            <a:ext cx="2979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Demo of KPI Values</a:t>
            </a:r>
            <a:endParaRPr sz="12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l="86325"/>
          <a:stretch/>
        </p:blipFill>
        <p:spPr>
          <a:xfrm>
            <a:off x="7742749" y="1373775"/>
            <a:ext cx="592502" cy="23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519350" y="1886875"/>
            <a:ext cx="297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how?</a:t>
            </a:r>
            <a:endParaRPr sz="2000"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5142625" y="2218363"/>
            <a:ext cx="1874400" cy="7068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63" y="1341125"/>
            <a:ext cx="4049113" cy="24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Feature Engineering Visualization</a:t>
            </a:r>
            <a:endParaRPr sz="2800"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4370575" y="4471613"/>
            <a:ext cx="51393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 err="1"/>
              <a:t>Pairplot</a:t>
            </a:r>
            <a:r>
              <a:rPr lang="en" sz="1400" dirty="0"/>
              <a:t> of newly created features (KPIs)</a:t>
            </a:r>
            <a:endParaRPr sz="1400" dirty="0"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159300" y="1089400"/>
            <a:ext cx="4606500" cy="3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But … how to define success?</a:t>
            </a:r>
            <a:endParaRPr sz="2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Store is </a:t>
            </a:r>
            <a:r>
              <a:rPr lang="en" sz="2000" b="1"/>
              <a:t>successful</a:t>
            </a:r>
            <a:r>
              <a:rPr lang="en" sz="2000"/>
              <a:t> if and only if:</a:t>
            </a:r>
            <a:endParaRPr sz="20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i="1"/>
              <a:t>MoM Growth</a:t>
            </a:r>
            <a:r>
              <a:rPr lang="en" sz="2000"/>
              <a:t> is among the high-spread interval, i.e., above the median.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i="1"/>
              <a:t>Average Cost of Goods Sold (COGS) per Item Sold </a:t>
            </a:r>
            <a:r>
              <a:rPr lang="en" sz="2000"/>
              <a:t>and</a:t>
            </a:r>
            <a:r>
              <a:rPr lang="en" sz="2000" i="1"/>
              <a:t> Return Percentage</a:t>
            </a:r>
            <a:r>
              <a:rPr lang="en" sz="2000"/>
              <a:t> is among the low-spread interval, i.e. below the median.</a:t>
            </a:r>
            <a:endParaRPr sz="2000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075" y="663225"/>
            <a:ext cx="4044301" cy="381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Attention!</a:t>
            </a:r>
            <a:endParaRPr sz="2800"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879213" y="4699275"/>
            <a:ext cx="32166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Irregular Correlation Heatmap</a:t>
            </a:r>
            <a:endParaRPr sz="1400" dirty="0"/>
          </a:p>
        </p:txBody>
      </p:sp>
      <p:sp>
        <p:nvSpPr>
          <p:cNvPr id="181" name="Google Shape;181;p26"/>
          <p:cNvSpPr/>
          <p:nvPr/>
        </p:nvSpPr>
        <p:spPr>
          <a:xfrm>
            <a:off x="5066425" y="2218375"/>
            <a:ext cx="1265100" cy="7068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6586875" y="1444075"/>
            <a:ext cx="23358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Our Decision:</a:t>
            </a:r>
            <a:b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Drop </a:t>
            </a:r>
            <a:r>
              <a:rPr lang="en" sz="2000" i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Average Cost of Goods Sold (COGS) per Item Sold</a:t>
            </a: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feature when developing models</a:t>
            </a:r>
            <a:endParaRPr sz="2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25" y="1023750"/>
            <a:ext cx="4168975" cy="36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4133275" y="1898225"/>
            <a:ext cx="297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how?</a:t>
            </a:r>
            <a:endParaRPr sz="2000"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Successful Stores over the States</a:t>
            </a:r>
            <a:endParaRPr sz="2800"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4510926" y="4012897"/>
            <a:ext cx="40866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Demo of Store Success Distribution On Map</a:t>
            </a:r>
            <a:endParaRPr sz="1200" dirty="0"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229750" y="1228400"/>
            <a:ext cx="3734700" cy="10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Now the success rate distribution is hence calculated as follows:</a:t>
            </a:r>
            <a:endParaRPr sz="2000"/>
          </a:p>
        </p:txBody>
      </p:sp>
      <p:graphicFrame>
        <p:nvGraphicFramePr>
          <p:cNvPr id="192" name="Google Shape;192;p27"/>
          <p:cNvGraphicFramePr/>
          <p:nvPr>
            <p:extLst>
              <p:ext uri="{D42A27DB-BD31-4B8C-83A1-F6EECF244321}">
                <p14:modId xmlns:p14="http://schemas.microsoft.com/office/powerpoint/2010/main" val="541280138"/>
              </p:ext>
            </p:extLst>
          </p:nvPr>
        </p:nvGraphicFramePr>
        <p:xfrm>
          <a:off x="311700" y="2447737"/>
          <a:ext cx="3366175" cy="914340"/>
        </p:xfrm>
        <a:graphic>
          <a:graphicData uri="http://schemas.openxmlformats.org/drawingml/2006/table">
            <a:tbl>
              <a:tblPr>
                <a:noFill/>
                <a:tableStyleId>{40E642A9-1EE6-41B0-874D-86F7EBE942D9}</a:tableStyleId>
              </a:tblPr>
              <a:tblGrid>
                <a:gridCol w="151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Successful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Not Successful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15.3%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84.7%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3" name="Google Shape;193;p27"/>
          <p:cNvSpPr txBox="1">
            <a:spLocks noGrp="1"/>
          </p:cNvSpPr>
          <p:nvPr>
            <p:ph type="body" idx="1"/>
          </p:nvPr>
        </p:nvSpPr>
        <p:spPr>
          <a:xfrm>
            <a:off x="455075" y="3521350"/>
            <a:ext cx="3464400" cy="10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The ratio between successful and unsuccessful stores appears to be </a:t>
            </a:r>
            <a:r>
              <a:rPr lang="en" sz="2000" b="1"/>
              <a:t>reasonable</a:t>
            </a:r>
            <a:endParaRPr sz="2000"/>
          </a:p>
        </p:txBody>
      </p:sp>
      <p:sp>
        <p:nvSpPr>
          <p:cNvPr id="194" name="Google Shape;194;p27"/>
          <p:cNvSpPr txBox="1"/>
          <p:nvPr/>
        </p:nvSpPr>
        <p:spPr>
          <a:xfrm>
            <a:off x="81925" y="3521350"/>
            <a:ext cx="58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=&gt;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850" y="1170125"/>
            <a:ext cx="4874753" cy="284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Model Development</a:t>
            </a:r>
            <a:endParaRPr sz="2800"/>
          </a:p>
        </p:txBody>
      </p:sp>
      <p:sp>
        <p:nvSpPr>
          <p:cNvPr id="201" name="Google Shape;201;p28"/>
          <p:cNvSpPr/>
          <p:nvPr/>
        </p:nvSpPr>
        <p:spPr>
          <a:xfrm>
            <a:off x="597450" y="1366438"/>
            <a:ext cx="1645200" cy="65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verage"/>
                <a:ea typeface="Average"/>
                <a:cs typeface="Average"/>
                <a:sym typeface="Average"/>
              </a:rPr>
              <a:t>MoM Growth</a:t>
            </a:r>
            <a:endParaRPr sz="18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597450" y="2157200"/>
            <a:ext cx="1645200" cy="65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verage"/>
                <a:ea typeface="Average"/>
                <a:cs typeface="Average"/>
                <a:sym typeface="Average"/>
              </a:rPr>
              <a:t>Return Percentage</a:t>
            </a:r>
            <a:endParaRPr sz="18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597450" y="2947975"/>
            <a:ext cx="1645200" cy="65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verage"/>
                <a:ea typeface="Average"/>
                <a:cs typeface="Average"/>
                <a:sym typeface="Average"/>
              </a:rPr>
              <a:t>Latitude</a:t>
            </a:r>
            <a:endParaRPr sz="18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597450" y="3738750"/>
            <a:ext cx="1645200" cy="65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verage"/>
                <a:ea typeface="Average"/>
                <a:cs typeface="Average"/>
                <a:sym typeface="Average"/>
              </a:rPr>
              <a:t>longitude</a:t>
            </a:r>
            <a:endParaRPr sz="1800" b="1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6" name="Google Shape;206;p28"/>
          <p:cNvCxnSpPr>
            <a:stCxn id="201" idx="3"/>
          </p:cNvCxnSpPr>
          <p:nvPr/>
        </p:nvCxnSpPr>
        <p:spPr>
          <a:xfrm>
            <a:off x="2242650" y="1693138"/>
            <a:ext cx="1349700" cy="1143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28"/>
          <p:cNvCxnSpPr>
            <a:stCxn id="202" idx="3"/>
          </p:cNvCxnSpPr>
          <p:nvPr/>
        </p:nvCxnSpPr>
        <p:spPr>
          <a:xfrm>
            <a:off x="2242650" y="2483900"/>
            <a:ext cx="1325100" cy="352200"/>
          </a:xfrm>
          <a:prstGeom prst="bentConnector3">
            <a:avLst>
              <a:gd name="adj1" fmla="val 50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8"/>
          <p:cNvCxnSpPr>
            <a:stCxn id="203" idx="3"/>
          </p:cNvCxnSpPr>
          <p:nvPr/>
        </p:nvCxnSpPr>
        <p:spPr>
          <a:xfrm rot="10800000" flipH="1">
            <a:off x="2242650" y="2836075"/>
            <a:ext cx="1324500" cy="438600"/>
          </a:xfrm>
          <a:prstGeom prst="bentConnector3">
            <a:avLst>
              <a:gd name="adj1" fmla="val 509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8"/>
          <p:cNvCxnSpPr>
            <a:stCxn id="205" idx="3"/>
          </p:cNvCxnSpPr>
          <p:nvPr/>
        </p:nvCxnSpPr>
        <p:spPr>
          <a:xfrm rot="10800000" flipH="1">
            <a:off x="2242650" y="2835450"/>
            <a:ext cx="1344300" cy="1230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8"/>
          <p:cNvSpPr/>
          <p:nvPr/>
        </p:nvSpPr>
        <p:spPr>
          <a:xfrm>
            <a:off x="3749400" y="1891050"/>
            <a:ext cx="1713146" cy="1847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verage"/>
                <a:ea typeface="Average"/>
                <a:cs typeface="Average"/>
                <a:sym typeface="Average"/>
              </a:rPr>
              <a:t>Common Classification Algorithms</a:t>
            </a:r>
            <a:endParaRPr sz="1800" b="1" dirty="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1" name="Google Shape;211;p28"/>
          <p:cNvCxnSpPr/>
          <p:nvPr/>
        </p:nvCxnSpPr>
        <p:spPr>
          <a:xfrm>
            <a:off x="5557050" y="2845750"/>
            <a:ext cx="6513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28"/>
          <p:cNvSpPr/>
          <p:nvPr/>
        </p:nvSpPr>
        <p:spPr>
          <a:xfrm>
            <a:off x="6468125" y="2330350"/>
            <a:ext cx="2174100" cy="1032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verage"/>
                <a:ea typeface="Average"/>
                <a:cs typeface="Average"/>
                <a:sym typeface="Average"/>
              </a:rPr>
              <a:t>Metrics for Model Comparison and Selection</a:t>
            </a:r>
            <a:endParaRPr sz="1800"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Model Comparison &amp; Selection </a:t>
            </a:r>
            <a:endParaRPr sz="2800"/>
          </a:p>
        </p:txBody>
      </p:sp>
      <p:graphicFrame>
        <p:nvGraphicFramePr>
          <p:cNvPr id="218" name="Google Shape;218;p29"/>
          <p:cNvGraphicFramePr/>
          <p:nvPr>
            <p:extLst>
              <p:ext uri="{D42A27DB-BD31-4B8C-83A1-F6EECF244321}">
                <p14:modId xmlns:p14="http://schemas.microsoft.com/office/powerpoint/2010/main" val="3294544970"/>
              </p:ext>
            </p:extLst>
          </p:nvPr>
        </p:nvGraphicFramePr>
        <p:xfrm>
          <a:off x="87464" y="1052935"/>
          <a:ext cx="8953170" cy="3200200"/>
        </p:xfrm>
        <a:graphic>
          <a:graphicData uri="http://schemas.openxmlformats.org/drawingml/2006/table">
            <a:tbl>
              <a:tblPr>
                <a:noFill/>
                <a:tableStyleId>{40E642A9-1EE6-41B0-874D-86F7EBE942D9}</a:tableStyleId>
              </a:tblPr>
              <a:tblGrid>
                <a:gridCol w="2226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2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1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Models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 anchor="ctr"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Metrics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Accuracy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Macro Precision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Macro Recall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Macro F-1 Score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Logistic Regression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0.76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0.64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0.77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0.65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Decision Tree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0.89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0.78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0.75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0.76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Random Forest</a:t>
                      </a:r>
                      <a:endParaRPr sz="1800" b="1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0.91</a:t>
                      </a:r>
                      <a:endParaRPr sz="1800" b="1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0.80</a:t>
                      </a:r>
                      <a:endParaRPr sz="1800" b="1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0.85</a:t>
                      </a:r>
                      <a:endParaRPr sz="1800" b="1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0.82</a:t>
                      </a:r>
                      <a:endParaRPr sz="1800" b="1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SVM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0.65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0.56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0.61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0.54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K-NN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0.70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0.62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0.73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0.60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9" name="Google Shape;219;p29"/>
          <p:cNvSpPr txBox="1"/>
          <p:nvPr/>
        </p:nvSpPr>
        <p:spPr>
          <a:xfrm>
            <a:off x="1711950" y="4281150"/>
            <a:ext cx="596901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will then use </a:t>
            </a:r>
            <a:r>
              <a:rPr lang="en" sz="2000" b="1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Random Forest</a:t>
            </a:r>
            <a:r>
              <a:rPr lang="en" sz="20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model to select the </a:t>
            </a:r>
            <a:r>
              <a:rPr lang="en" sz="2000" b="1" i="1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promising location(s)</a:t>
            </a:r>
            <a:r>
              <a:rPr lang="en" sz="20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for Dillard’s next local store.</a:t>
            </a:r>
            <a:endParaRPr dirty="0"/>
          </a:p>
        </p:txBody>
      </p:sp>
      <p:sp>
        <p:nvSpPr>
          <p:cNvPr id="220" name="Google Shape;220;p29"/>
          <p:cNvSpPr txBox="1"/>
          <p:nvPr/>
        </p:nvSpPr>
        <p:spPr>
          <a:xfrm>
            <a:off x="1371600" y="4281150"/>
            <a:ext cx="55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=&gt;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Recommendation - Decision Region</a:t>
            </a:r>
            <a:endParaRPr sz="2800"/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1"/>
          </p:nvPr>
        </p:nvSpPr>
        <p:spPr>
          <a:xfrm>
            <a:off x="1164865" y="1086201"/>
            <a:ext cx="6814269" cy="8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/>
              <a:t>Based on consulting-backed estimations, our model shows that </a:t>
            </a:r>
            <a:r>
              <a:rPr lang="en" sz="2000" b="1" dirty="0"/>
              <a:t>COLUMBIA</a:t>
            </a:r>
            <a:r>
              <a:rPr lang="en" sz="2000" dirty="0"/>
              <a:t> and </a:t>
            </a:r>
            <a:r>
              <a:rPr lang="en" sz="2000" b="1" dirty="0"/>
              <a:t>PHOENIX</a:t>
            </a:r>
            <a:r>
              <a:rPr lang="en" sz="2000" dirty="0"/>
              <a:t> emerge as the most promising locations among the five of interest below</a:t>
            </a:r>
            <a:endParaRPr sz="2000" dirty="0"/>
          </a:p>
        </p:txBody>
      </p:sp>
      <p:graphicFrame>
        <p:nvGraphicFramePr>
          <p:cNvPr id="227" name="Google Shape;227;p30"/>
          <p:cNvGraphicFramePr/>
          <p:nvPr>
            <p:extLst>
              <p:ext uri="{D42A27DB-BD31-4B8C-83A1-F6EECF244321}">
                <p14:modId xmlns:p14="http://schemas.microsoft.com/office/powerpoint/2010/main" val="3194686327"/>
              </p:ext>
            </p:extLst>
          </p:nvPr>
        </p:nvGraphicFramePr>
        <p:xfrm>
          <a:off x="192963" y="2399138"/>
          <a:ext cx="8758075" cy="2560140"/>
        </p:xfrm>
        <a:graphic>
          <a:graphicData uri="http://schemas.openxmlformats.org/drawingml/2006/table">
            <a:tbl>
              <a:tblPr>
                <a:noFill/>
                <a:tableStyleId>{40E642A9-1EE6-41B0-874D-86F7EBE942D9}</a:tableStyleId>
              </a:tblPr>
              <a:tblGrid>
                <a:gridCol w="34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2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MoMGrowth</a:t>
                      </a:r>
                      <a:endParaRPr sz="16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ReturnPercentage</a:t>
                      </a:r>
                      <a:endParaRPr sz="16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Latitude</a:t>
                      </a:r>
                      <a:endParaRPr sz="16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Longitude</a:t>
                      </a:r>
                      <a:endParaRPr sz="16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CITY</a:t>
                      </a:r>
                      <a:endParaRPr sz="16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Success</a:t>
                      </a:r>
                      <a:endParaRPr sz="16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20.4012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0.002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35.395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-95.814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OKLAHOMA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0.8123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4.28038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39.204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-76.690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COLUMBIA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-0.12595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10.2903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32.380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-86.312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MONTGOMERY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0.067734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6.32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33.415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-111.835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MESA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 sz="16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5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0.4729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5.2039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33.451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-112.016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PHOENIX</a:t>
                      </a:r>
                      <a:endParaRPr sz="160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EA9999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600" dirty="0">
                        <a:solidFill>
                          <a:srgbClr val="EA9999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ROI Spreadsheet </a:t>
            </a:r>
            <a:endParaRPr sz="280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25" y="273613"/>
            <a:ext cx="3349650" cy="45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Outline</a:t>
            </a:r>
            <a:endParaRPr sz="280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Overview of Dillard’s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Motivation &amp; Business Question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Our Data Science Pipeline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Data Cleansing and Exploratory Data Analysis (EDA)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Feature Selection and Engineering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Model Development and Selection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Recommendation - Decision Region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ROI Spreadsheet and Analysis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ROI Analysis </a:t>
            </a:r>
            <a:endParaRPr sz="2800"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The </a:t>
            </a:r>
            <a:r>
              <a:rPr lang="en" sz="2000" b="1" dirty="0"/>
              <a:t>market opportunity</a:t>
            </a:r>
            <a:r>
              <a:rPr lang="en" sz="2000" dirty="0"/>
              <a:t> for Dillard’s is </a:t>
            </a:r>
            <a:r>
              <a:rPr lang="en" sz="2000" b="1" dirty="0"/>
              <a:t>significant</a:t>
            </a:r>
            <a:r>
              <a:rPr lang="en" sz="2000" dirty="0"/>
              <a:t>:</a:t>
            </a:r>
            <a:endParaRPr sz="2000" dirty="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 b="1" dirty="0"/>
              <a:t>Total Market for Clothing: $351.4bn</a:t>
            </a:r>
            <a:endParaRPr sz="2000" b="1" dirty="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 b="1" dirty="0"/>
              <a:t>Annual Avg. Growth: 1.93%</a:t>
            </a:r>
            <a:endParaRPr sz="2000" b="1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Being able to assess which stores will be strong performers can help Dillard’s cut down on fixed costs and lease expenses. </a:t>
            </a:r>
            <a:endParaRPr sz="20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 dirty="0"/>
              <a:t>If Dillard’s grows at a similar pace with the market, ROIs in the neighborhood of </a:t>
            </a:r>
            <a:r>
              <a:rPr lang="en" sz="2000" b="1" dirty="0"/>
              <a:t>~$2.8bn </a:t>
            </a:r>
            <a:r>
              <a:rPr lang="en" sz="2000" dirty="0"/>
              <a:t>are attainable.</a:t>
            </a:r>
            <a:endParaRPr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1050450" y="2096100"/>
            <a:ext cx="7043100" cy="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Thanks for Listening!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/>
              <a:t>Overview of Dillard’s</a:t>
            </a:r>
            <a:endParaRPr sz="2800"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American department store chain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Found in </a:t>
            </a:r>
            <a:r>
              <a:rPr lang="en" sz="2000" b="1" dirty="0"/>
              <a:t>1938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Operated over </a:t>
            </a:r>
            <a:r>
              <a:rPr lang="en" sz="2000" b="1" dirty="0"/>
              <a:t>300</a:t>
            </a:r>
            <a:r>
              <a:rPr lang="en" sz="2000" dirty="0"/>
              <a:t> Dillard’s locations </a:t>
            </a:r>
            <a:r>
              <a:rPr lang="en" sz="2000" b="1" dirty="0"/>
              <a:t>as of 2005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/>
              <a:t>Online Store</a:t>
            </a:r>
            <a:r>
              <a:rPr lang="en" sz="2000" dirty="0"/>
              <a:t> at </a:t>
            </a:r>
            <a:r>
              <a:rPr lang="en" sz="2000" dirty="0" err="1"/>
              <a:t>Dillars.com</a:t>
            </a:r>
            <a:r>
              <a:rPr lang="en" sz="2000" dirty="0"/>
              <a:t> complements the physical retail spaces</a:t>
            </a:r>
            <a:endParaRPr sz="2000"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950" y="2967950"/>
            <a:ext cx="4172498" cy="187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563550" y="1432550"/>
            <a:ext cx="80169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i="1" dirty="0"/>
              <a:t>Identify </a:t>
            </a:r>
            <a:r>
              <a:rPr lang="en" sz="2400" b="1" i="1" dirty="0"/>
              <a:t>promising location(s)</a:t>
            </a:r>
            <a:r>
              <a:rPr lang="en" sz="2400" i="1" dirty="0"/>
              <a:t> for Dillard’s next local store by leveraging sales data and consulting-backed estimation</a:t>
            </a:r>
            <a:endParaRPr sz="2400" i="1"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Motivation &amp; Business Question </a:t>
            </a:r>
            <a:endParaRPr sz="2800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192675" y="2723675"/>
            <a:ext cx="85833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u="sng" dirty="0"/>
              <a:t>Why?</a:t>
            </a:r>
            <a:r>
              <a:rPr lang="en" sz="2000" dirty="0"/>
              <a:t> Poor store location choices directly impact a store’s long-term success and lead to operational inefficiencies affecting overall profitability</a:t>
            </a:r>
            <a:endParaRPr sz="2000" b="1" u="sng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b="1" u="sng" dirty="0"/>
              <a:t>Our Goal</a:t>
            </a:r>
            <a:r>
              <a:rPr lang="en" sz="2000" dirty="0"/>
              <a:t>: Minimize risks in new store opening and ensure investments are directed for optimal returns</a:t>
            </a:r>
            <a:endParaRPr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Our Data Science Pipeline</a:t>
            </a:r>
            <a:endParaRPr sz="2800"/>
          </a:p>
        </p:txBody>
      </p:sp>
      <p:sp>
        <p:nvSpPr>
          <p:cNvPr id="86" name="Google Shape;86;p17"/>
          <p:cNvSpPr/>
          <p:nvPr/>
        </p:nvSpPr>
        <p:spPr>
          <a:xfrm>
            <a:off x="747423" y="1522025"/>
            <a:ext cx="2075477" cy="92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verage"/>
                <a:ea typeface="Average"/>
                <a:cs typeface="Average"/>
                <a:sym typeface="Average"/>
              </a:rPr>
              <a:t>Data Cleansing and Preparation</a:t>
            </a:r>
            <a:endParaRPr sz="1800" b="1" dirty="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3575250" y="1522075"/>
            <a:ext cx="1993500" cy="92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verage"/>
                <a:ea typeface="Average"/>
                <a:cs typeface="Average"/>
                <a:sym typeface="Average"/>
              </a:rPr>
              <a:t>Exploratory Data Analysis (EDA)</a:t>
            </a:r>
            <a:endParaRPr sz="18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6321100" y="1522075"/>
            <a:ext cx="1993500" cy="92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verage"/>
                <a:ea typeface="Average"/>
                <a:cs typeface="Average"/>
                <a:sym typeface="Average"/>
              </a:rPr>
              <a:t>Feature Selection and Engineering</a:t>
            </a:r>
            <a:endParaRPr sz="18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747423" y="3203825"/>
            <a:ext cx="2075352" cy="92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verage"/>
                <a:ea typeface="Average"/>
                <a:cs typeface="Average"/>
                <a:sym typeface="Average"/>
              </a:rPr>
              <a:t>Recommendation - Decision Region</a:t>
            </a:r>
            <a:endParaRPr sz="1800" b="1" dirty="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3575188" y="3203875"/>
            <a:ext cx="1993500" cy="92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verage"/>
                <a:ea typeface="Average"/>
                <a:cs typeface="Average"/>
                <a:sym typeface="Average"/>
              </a:rPr>
              <a:t>Visualization and Reporting</a:t>
            </a:r>
            <a:endParaRPr sz="18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6321100" y="3203875"/>
            <a:ext cx="1993500" cy="92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verage"/>
                <a:ea typeface="Average"/>
                <a:cs typeface="Average"/>
                <a:sym typeface="Average"/>
              </a:rPr>
              <a:t>Model Development and Evaluation</a:t>
            </a:r>
            <a:endParaRPr sz="18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2986825" y="1886175"/>
            <a:ext cx="444300" cy="24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3" name="Google Shape;93;p17"/>
          <p:cNvSpPr/>
          <p:nvPr/>
        </p:nvSpPr>
        <p:spPr>
          <a:xfrm rot="10800000">
            <a:off x="2986825" y="3545225"/>
            <a:ext cx="444300" cy="24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4" name="Google Shape;94;p17"/>
          <p:cNvSpPr/>
          <p:nvPr/>
        </p:nvSpPr>
        <p:spPr>
          <a:xfrm rot="10800000">
            <a:off x="5722750" y="3545225"/>
            <a:ext cx="444300" cy="24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5722775" y="1886175"/>
            <a:ext cx="444300" cy="24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7"/>
          <p:cNvSpPr/>
          <p:nvPr/>
        </p:nvSpPr>
        <p:spPr>
          <a:xfrm rot="5397679">
            <a:off x="7095689" y="2704376"/>
            <a:ext cx="444300" cy="24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Data Science Pipeline - Data Cleansing</a:t>
            </a:r>
            <a:endParaRPr sz="2800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93175" y="1000075"/>
            <a:ext cx="8982300" cy="37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/>
              <a:t>Missing values Imputation</a:t>
            </a:r>
            <a:endParaRPr sz="2000" b="1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Typically in </a:t>
            </a:r>
            <a:r>
              <a:rPr lang="en" sz="2000" i="1" dirty="0"/>
              <a:t>cost</a:t>
            </a:r>
            <a:r>
              <a:rPr lang="en" sz="2000" dirty="0"/>
              <a:t>, </a:t>
            </a:r>
            <a:r>
              <a:rPr lang="en" sz="2000" i="1" dirty="0"/>
              <a:t>retail</a:t>
            </a:r>
            <a:r>
              <a:rPr lang="en" sz="2000" dirty="0"/>
              <a:t> </a:t>
            </a:r>
            <a:r>
              <a:rPr lang="en" sz="2000" i="1" dirty="0"/>
              <a:t>price</a:t>
            </a:r>
            <a:r>
              <a:rPr lang="en" sz="2000" dirty="0"/>
              <a:t>, </a:t>
            </a:r>
            <a:r>
              <a:rPr lang="en" sz="2000" i="1" dirty="0"/>
              <a:t>sale</a:t>
            </a:r>
            <a:r>
              <a:rPr lang="en" sz="2000" dirty="0"/>
              <a:t> </a:t>
            </a:r>
            <a:r>
              <a:rPr lang="en" sz="2000" i="1" dirty="0"/>
              <a:t>price</a:t>
            </a:r>
            <a:r>
              <a:rPr lang="en" sz="2000" dirty="0"/>
              <a:t>, and </a:t>
            </a:r>
            <a:r>
              <a:rPr lang="en" sz="2000" i="1" dirty="0"/>
              <a:t>AMT</a:t>
            </a:r>
            <a:r>
              <a:rPr lang="en" sz="2000" dirty="0"/>
              <a:t> columns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Fill by the mathematical relationship: </a:t>
            </a:r>
            <a:r>
              <a:rPr lang="en" sz="2000" i="1" dirty="0"/>
              <a:t>AMT</a:t>
            </a:r>
            <a:r>
              <a:rPr lang="en" sz="2000" dirty="0"/>
              <a:t>  = </a:t>
            </a:r>
            <a:r>
              <a:rPr lang="en" sz="2000" i="1" dirty="0"/>
              <a:t>sale</a:t>
            </a:r>
            <a:r>
              <a:rPr lang="en" sz="2000" dirty="0"/>
              <a:t> </a:t>
            </a:r>
            <a:r>
              <a:rPr lang="en" sz="2000" i="1" dirty="0"/>
              <a:t>price</a:t>
            </a:r>
            <a:r>
              <a:rPr lang="en" sz="2000" dirty="0"/>
              <a:t> * </a:t>
            </a:r>
            <a:r>
              <a:rPr lang="en" sz="2000" i="1" dirty="0"/>
              <a:t>quantity</a:t>
            </a:r>
            <a:endParaRPr sz="2000" i="1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Fill by average value: </a:t>
            </a:r>
            <a:r>
              <a:rPr lang="en" sz="2000" i="1" dirty="0"/>
              <a:t>Cost &lt;- </a:t>
            </a:r>
            <a:r>
              <a:rPr lang="en" sz="2000" dirty="0" err="1"/>
              <a:t>groupby</a:t>
            </a:r>
            <a:r>
              <a:rPr lang="en" sz="2000" dirty="0"/>
              <a:t>(‘SKU’)[‘COST’].transform(‘mean’)</a:t>
            </a:r>
            <a:endParaRPr sz="2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/>
              <a:t>Capture temporal patterns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Fetch ‘YYYY-MM’ via </a:t>
            </a:r>
            <a:r>
              <a:rPr lang="en" sz="2000" i="1" dirty="0"/>
              <a:t>Sale Date</a:t>
            </a:r>
            <a:r>
              <a:rPr lang="en" sz="2000" dirty="0"/>
              <a:t> column</a:t>
            </a:r>
            <a:endParaRPr sz="2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/>
              <a:t>Geo-encoding</a:t>
            </a:r>
            <a:endParaRPr sz="2000" b="1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using </a:t>
            </a:r>
            <a:r>
              <a:rPr lang="en" sz="2000" i="1" dirty="0"/>
              <a:t>city</a:t>
            </a:r>
            <a:r>
              <a:rPr lang="en" sz="2000" dirty="0"/>
              <a:t> and </a:t>
            </a:r>
            <a:r>
              <a:rPr lang="en" sz="2000" i="1" dirty="0"/>
              <a:t>state</a:t>
            </a:r>
            <a:r>
              <a:rPr lang="en" sz="2000" dirty="0"/>
              <a:t> columns to generate </a:t>
            </a:r>
            <a:r>
              <a:rPr lang="en" sz="2000" i="1" dirty="0"/>
              <a:t>latitude &amp; longitude </a:t>
            </a:r>
            <a:r>
              <a:rPr lang="en" sz="2000" dirty="0"/>
              <a:t>columns</a:t>
            </a: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Data Science Pipeline - Data Preparation </a:t>
            </a:r>
            <a:endParaRPr sz="2800"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26850" y="1076250"/>
            <a:ext cx="9090300" cy="9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Tables of Interest</a:t>
            </a:r>
            <a:endParaRPr sz="2000" b="1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Ensure a comprehensive view of transaction, SKU, and store information</a:t>
            </a:r>
            <a:endParaRPr sz="2000"/>
          </a:p>
        </p:txBody>
      </p:sp>
      <p:grpSp>
        <p:nvGrpSpPr>
          <p:cNvPr id="109" name="Google Shape;109;p19"/>
          <p:cNvGrpSpPr/>
          <p:nvPr/>
        </p:nvGrpSpPr>
        <p:grpSpPr>
          <a:xfrm>
            <a:off x="1598500" y="2095975"/>
            <a:ext cx="5337400" cy="2818925"/>
            <a:chOff x="1903300" y="2248375"/>
            <a:chExt cx="5337400" cy="2818925"/>
          </a:xfrm>
        </p:grpSpPr>
        <p:grpSp>
          <p:nvGrpSpPr>
            <p:cNvPr id="110" name="Google Shape;110;p19"/>
            <p:cNvGrpSpPr/>
            <p:nvPr/>
          </p:nvGrpSpPr>
          <p:grpSpPr>
            <a:xfrm>
              <a:off x="1903300" y="2248375"/>
              <a:ext cx="5337400" cy="2245250"/>
              <a:chOff x="2120250" y="2113650"/>
              <a:chExt cx="5337400" cy="2245250"/>
            </a:xfrm>
          </p:grpSpPr>
          <p:grpSp>
            <p:nvGrpSpPr>
              <p:cNvPr id="111" name="Google Shape;111;p19"/>
              <p:cNvGrpSpPr/>
              <p:nvPr/>
            </p:nvGrpSpPr>
            <p:grpSpPr>
              <a:xfrm>
                <a:off x="2352225" y="2113650"/>
                <a:ext cx="4873450" cy="653400"/>
                <a:chOff x="8700150" y="2156625"/>
                <a:chExt cx="4873450" cy="653400"/>
              </a:xfrm>
            </p:grpSpPr>
            <p:sp>
              <p:nvSpPr>
                <p:cNvPr id="112" name="Google Shape;112;p19"/>
                <p:cNvSpPr/>
                <p:nvPr/>
              </p:nvSpPr>
              <p:spPr>
                <a:xfrm>
                  <a:off x="8700150" y="2156625"/>
                  <a:ext cx="1069800" cy="653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>
                      <a:latin typeface="Average"/>
                      <a:ea typeface="Average"/>
                      <a:cs typeface="Average"/>
                      <a:sym typeface="Average"/>
                    </a:rPr>
                    <a:t>trnsact</a:t>
                  </a:r>
                  <a:endParaRPr sz="1800" b="1">
                    <a:latin typeface="Average"/>
                    <a:ea typeface="Average"/>
                    <a:cs typeface="Average"/>
                    <a:sym typeface="Average"/>
                  </a:endParaRPr>
                </a:p>
              </p:txBody>
            </p:sp>
            <p:sp>
              <p:nvSpPr>
                <p:cNvPr id="113" name="Google Shape;113;p19"/>
                <p:cNvSpPr/>
                <p:nvPr/>
              </p:nvSpPr>
              <p:spPr>
                <a:xfrm>
                  <a:off x="10601975" y="2156625"/>
                  <a:ext cx="1069800" cy="653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>
                      <a:latin typeface="Average"/>
                      <a:ea typeface="Average"/>
                      <a:cs typeface="Average"/>
                      <a:sym typeface="Average"/>
                    </a:rPr>
                    <a:t>skstinfo</a:t>
                  </a:r>
                  <a:endParaRPr sz="1800" b="1">
                    <a:latin typeface="Average"/>
                    <a:ea typeface="Average"/>
                    <a:cs typeface="Average"/>
                    <a:sym typeface="Average"/>
                  </a:endParaRPr>
                </a:p>
              </p:txBody>
            </p:sp>
            <p:sp>
              <p:nvSpPr>
                <p:cNvPr id="114" name="Google Shape;114;p19"/>
                <p:cNvSpPr/>
                <p:nvPr/>
              </p:nvSpPr>
              <p:spPr>
                <a:xfrm>
                  <a:off x="12503800" y="2156625"/>
                  <a:ext cx="1069800" cy="653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>
                      <a:latin typeface="Average"/>
                      <a:ea typeface="Average"/>
                      <a:cs typeface="Average"/>
                      <a:sym typeface="Average"/>
                    </a:rPr>
                    <a:t>strinfo</a:t>
                  </a:r>
                  <a:endParaRPr sz="1800" b="1">
                    <a:latin typeface="Average"/>
                    <a:ea typeface="Average"/>
                    <a:cs typeface="Average"/>
                    <a:sym typeface="Average"/>
                  </a:endParaRPr>
                </a:p>
              </p:txBody>
            </p:sp>
          </p:grpSp>
          <p:sp>
            <p:nvSpPr>
              <p:cNvPr id="115" name="Google Shape;115;p19"/>
              <p:cNvSpPr txBox="1"/>
              <p:nvPr/>
            </p:nvSpPr>
            <p:spPr>
              <a:xfrm>
                <a:off x="5852650" y="2792900"/>
                <a:ext cx="1605000" cy="7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1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City Name</a:t>
                </a: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1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State Name</a:t>
                </a: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116" name="Google Shape;116;p19"/>
              <p:cNvSpPr txBox="1"/>
              <p:nvPr/>
            </p:nvSpPr>
            <p:spPr>
              <a:xfrm>
                <a:off x="3986450" y="2792900"/>
                <a:ext cx="1605000" cy="7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1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Cost</a:t>
                </a: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1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Retail Price</a:t>
                </a: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117" name="Google Shape;117;p19"/>
              <p:cNvSpPr txBox="1"/>
              <p:nvPr/>
            </p:nvSpPr>
            <p:spPr>
              <a:xfrm>
                <a:off x="2120250" y="2792900"/>
                <a:ext cx="1605000" cy="15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1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Sale Date</a:t>
                </a: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1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Sale Price</a:t>
                </a: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1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Stype</a:t>
                </a: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1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Quantity</a:t>
                </a: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1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AMT</a:t>
                </a: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  <p:sp>
          <p:nvSpPr>
            <p:cNvPr id="118" name="Google Shape;118;p19"/>
            <p:cNvSpPr/>
            <p:nvPr/>
          </p:nvSpPr>
          <p:spPr>
            <a:xfrm rot="2700000">
              <a:off x="3337372" y="3766386"/>
              <a:ext cx="674156" cy="572756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 rot="5400000">
              <a:off x="4234978" y="3766387"/>
              <a:ext cx="674100" cy="5727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 rot="8100000">
              <a:off x="5132510" y="3766408"/>
              <a:ext cx="674156" cy="572756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3499350" y="4359900"/>
              <a:ext cx="2145300" cy="7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Merged</a:t>
              </a: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by </a:t>
              </a:r>
              <a:r>
                <a:rPr lang="en"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SKU</a:t>
              </a: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and </a:t>
              </a:r>
              <a:r>
                <a:rPr lang="en" sz="1800" b="1" i="1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Store</a:t>
              </a:r>
              <a:r>
                <a:rPr lang="en" sz="18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 columns</a:t>
              </a:r>
              <a:endPara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122" name="Google Shape;122;p19"/>
          <p:cNvSpPr txBox="1"/>
          <p:nvPr/>
        </p:nvSpPr>
        <p:spPr>
          <a:xfrm>
            <a:off x="7386150" y="2779200"/>
            <a:ext cx="1605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Longitude</a:t>
            </a:r>
            <a:endParaRPr sz="1800" b="1" i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Latitude</a:t>
            </a:r>
            <a:endParaRPr sz="1800" b="1" i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6834225" y="3129825"/>
            <a:ext cx="758400" cy="10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627375" y="2561975"/>
            <a:ext cx="11721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Geo-</a:t>
            </a:r>
            <a:endParaRPr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encoding</a:t>
            </a:r>
            <a:endParaRPr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EDA: Store Location Distribution</a:t>
            </a:r>
            <a:endParaRPr sz="2800"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97875" y="1122850"/>
            <a:ext cx="48339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Stores across </a:t>
            </a:r>
            <a:r>
              <a:rPr lang="en" sz="2000" b="1"/>
              <a:t>30 states and 299 cities</a:t>
            </a:r>
            <a:endParaRPr sz="2000" b="1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5" y="1754950"/>
            <a:ext cx="5175450" cy="3105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p20"/>
          <p:cNvGraphicFramePr/>
          <p:nvPr>
            <p:extLst>
              <p:ext uri="{D42A27DB-BD31-4B8C-83A1-F6EECF244321}">
                <p14:modId xmlns:p14="http://schemas.microsoft.com/office/powerpoint/2010/main" val="257036256"/>
              </p:ext>
            </p:extLst>
          </p:nvPr>
        </p:nvGraphicFramePr>
        <p:xfrm>
          <a:off x="5104737" y="589483"/>
          <a:ext cx="3727563" cy="3200190"/>
        </p:xfrm>
        <a:graphic>
          <a:graphicData uri="http://schemas.openxmlformats.org/drawingml/2006/table">
            <a:tbl>
              <a:tblPr>
                <a:noFill/>
                <a:tableStyleId>{40E642A9-1EE6-41B0-874D-86F7EBE942D9}</a:tableStyleId>
              </a:tblPr>
              <a:tblGrid>
                <a:gridCol w="1760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Number of Stores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Top 5 by States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Top 5 by Cities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Texas (TX)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Little Rock</a:t>
                      </a: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(AR)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Florida (FL)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Gilbert </a:t>
                      </a: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(AZ)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Arkansas (AR)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Olathe</a:t>
                      </a: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(KS)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Arizona (AZ)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San Antonio </a:t>
                      </a:r>
                      <a:r>
                        <a:rPr lang="en" sz="1800" b="1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(TX)</a:t>
                      </a:r>
                      <a:endParaRPr sz="1800" b="1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Ohio (OH)</a:t>
                      </a:r>
                      <a:endParaRPr sz="1800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Houston </a:t>
                      </a:r>
                      <a:r>
                        <a:rPr lang="en" sz="1800" b="1" dirty="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(TX)</a:t>
                      </a:r>
                      <a:endParaRPr sz="1800" b="1" dirty="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" name="Google Shape;133;p20"/>
          <p:cNvSpPr txBox="1"/>
          <p:nvPr/>
        </p:nvSpPr>
        <p:spPr>
          <a:xfrm>
            <a:off x="4981700" y="3960175"/>
            <a:ext cx="3944700" cy="105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Plausible Reason</a:t>
            </a:r>
            <a:r>
              <a:rPr lang="en" sz="1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: </a:t>
            </a:r>
            <a:endParaRPr sz="1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Heightened consumer demand and meticulous strategic planning</a:t>
            </a:r>
            <a:endParaRPr sz="1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EDA: Cost and Retail Price</a:t>
            </a:r>
            <a:endParaRPr sz="28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 dirty="0"/>
              <a:t>A well-balanced distribution: moderate cost and retail price values</a:t>
            </a:r>
            <a:endParaRPr sz="2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Correlation (</a:t>
            </a:r>
            <a:r>
              <a:rPr lang="en" sz="2000" dirty="0">
                <a:solidFill>
                  <a:srgbClr val="E06666"/>
                </a:solidFill>
              </a:rPr>
              <a:t>0.896</a:t>
            </a:r>
            <a:r>
              <a:rPr lang="en" sz="2000" dirty="0"/>
              <a:t>): higher product costs correlate with elevated retail prices</a:t>
            </a:r>
            <a:endParaRPr sz="20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 dirty="0"/>
              <a:t>Insight: Having formulated effective pricing strategies</a:t>
            </a:r>
            <a:endParaRPr sz="2000" dirty="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475" y="1054725"/>
            <a:ext cx="3635275" cy="36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961</Words>
  <Application>Microsoft Macintosh PowerPoint</Application>
  <PresentationFormat>全屏显示(16:9)</PresentationFormat>
  <Paragraphs>210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Arial</vt:lpstr>
      <vt:lpstr>Oswald</vt:lpstr>
      <vt:lpstr>Average</vt:lpstr>
      <vt:lpstr>Slate</vt:lpstr>
      <vt:lpstr>Optimizing Dillard’s Expansion:  Using Sales Data and Consulting-Backed Estimation to Select the Next Local Store Location(s)</vt:lpstr>
      <vt:lpstr>Outline</vt:lpstr>
      <vt:lpstr>Overview of Dillard’s</vt:lpstr>
      <vt:lpstr>Motivation &amp; Business Question </vt:lpstr>
      <vt:lpstr>Our Data Science Pipeline</vt:lpstr>
      <vt:lpstr>Data Science Pipeline - Data Cleansing</vt:lpstr>
      <vt:lpstr>Data Science Pipeline - Data Preparation </vt:lpstr>
      <vt:lpstr>EDA: Store Location Distribution</vt:lpstr>
      <vt:lpstr>EDA: Cost and Retail Price</vt:lpstr>
      <vt:lpstr>EDA: Profit Margins (PM)</vt:lpstr>
      <vt:lpstr>PowerPoint 演示文稿</vt:lpstr>
      <vt:lpstr>Feature Engineering: KPIs</vt:lpstr>
      <vt:lpstr>Feature Engineering Visualization</vt:lpstr>
      <vt:lpstr>Attention!</vt:lpstr>
      <vt:lpstr>Successful Stores over the States</vt:lpstr>
      <vt:lpstr>Model Development</vt:lpstr>
      <vt:lpstr>Model Comparison &amp; Selection </vt:lpstr>
      <vt:lpstr>Recommendation - Decision Region</vt:lpstr>
      <vt:lpstr>ROI Spreadsheet </vt:lpstr>
      <vt:lpstr>ROI Analysis 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Dillard's Expansion:  Using Sales Data and Consulting-Backed Estimation to Select the Next Local Store Location(s)</dc:title>
  <cp:lastModifiedBy>Tianyu Wu</cp:lastModifiedBy>
  <cp:revision>14</cp:revision>
  <dcterms:modified xsi:type="dcterms:W3CDTF">2023-12-08T21:12:05Z</dcterms:modified>
</cp:coreProperties>
</file>